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2" r:id="rId7"/>
    <p:sldId id="260" r:id="rId8"/>
    <p:sldId id="263" r:id="rId9"/>
    <p:sldId id="264" r:id="rId10"/>
    <p:sldId id="265" r:id="rId11"/>
    <p:sldId id="266" r:id="rId12"/>
    <p:sldId id="267" r:id="rId13"/>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Date Placeholder 29"/>
          <p:cNvSpPr>
            <a:spLocks noGrp="1"/>
          </p:cNvSpPr>
          <p:nvPr>
            <p:ph type="dt" sz="half" idx="10"/>
          </p:nvPr>
        </p:nvSpPr>
        <p:spPr/>
        <p:txBody>
          <a:bodyPr/>
          <a:lstStyle/>
          <a:p>
            <a:fld id="{1237838D-3B26-4D28-B0AA-D414CC356406}" type="datetimeFigureOut">
              <a:rPr lang="es-CO" smtClean="0"/>
              <a:t>12/08/2014</a:t>
            </a:fld>
            <a:endParaRPr lang="es-CO"/>
          </a:p>
        </p:txBody>
      </p:sp>
      <p:sp>
        <p:nvSpPr>
          <p:cNvPr id="19" name="Footer Placeholder 18"/>
          <p:cNvSpPr>
            <a:spLocks noGrp="1"/>
          </p:cNvSpPr>
          <p:nvPr>
            <p:ph type="ftr" sz="quarter" idx="11"/>
          </p:nvPr>
        </p:nvSpPr>
        <p:spPr/>
        <p:txBody>
          <a:bodyPr/>
          <a:lstStyle/>
          <a:p>
            <a:endParaRPr lang="es-CO"/>
          </a:p>
        </p:txBody>
      </p:sp>
      <p:sp>
        <p:nvSpPr>
          <p:cNvPr id="27" name="Slide Number Placeholder 26"/>
          <p:cNvSpPr>
            <a:spLocks noGrp="1"/>
          </p:cNvSpPr>
          <p:nvPr>
            <p:ph type="sldNum" sz="quarter" idx="12"/>
          </p:nvPr>
        </p:nvSpPr>
        <p:spPr/>
        <p:txBody>
          <a:bodyPr/>
          <a:lstStyle/>
          <a:p>
            <a:fld id="{CC66194F-01B8-4A8F-9F7D-687E1436D93B}" type="slidenum">
              <a:rPr lang="es-CO" smtClean="0"/>
              <a:t>‹Nº›</a:t>
            </a:fld>
            <a:endParaRPr lang="es-CO"/>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s-ES" smtClean="0"/>
              <a:t>Haga clic para modificar el estilo de título del patrón</a:t>
            </a:r>
            <a:endParaRPr kumimoji="0" lang="en-US"/>
          </a:p>
        </p:txBody>
      </p:sp>
      <p:sp>
        <p:nvSpPr>
          <p:cNvPr id="3" name="Content Placeholder 2"/>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Date Placeholder 3"/>
          <p:cNvSpPr>
            <a:spLocks noGrp="1"/>
          </p:cNvSpPr>
          <p:nvPr>
            <p:ph type="dt" sz="half" idx="10"/>
          </p:nvPr>
        </p:nvSpPr>
        <p:spPr/>
        <p:txBody>
          <a:bodyPr/>
          <a:lstStyle/>
          <a:p>
            <a:fld id="{1237838D-3B26-4D28-B0AA-D414CC356406}" type="datetimeFigureOut">
              <a:rPr lang="es-CO" smtClean="0"/>
              <a:t>12/08/2014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C66194F-01B8-4A8F-9F7D-687E1436D93B}" type="slidenum">
              <a:rPr lang="es-CO" smtClean="0"/>
              <a:t>‹Nº›</a:t>
            </a:fld>
            <a:endParaRPr lang="es-C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Date Placeholder 3"/>
          <p:cNvSpPr>
            <a:spLocks noGrp="1"/>
          </p:cNvSpPr>
          <p:nvPr>
            <p:ph type="dt" sz="half" idx="10"/>
          </p:nvPr>
        </p:nvSpPr>
        <p:spPr/>
        <p:txBody>
          <a:bodyPr/>
          <a:lstStyle/>
          <a:p>
            <a:fld id="{1237838D-3B26-4D28-B0AA-D414CC356406}" type="datetimeFigureOut">
              <a:rPr lang="es-CO" smtClean="0"/>
              <a:t>12/08/2014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C66194F-01B8-4A8F-9F7D-687E1436D93B}" type="slidenum">
              <a:rPr lang="es-CO" smtClean="0"/>
              <a:t>‹Nº›</a:t>
            </a:fld>
            <a:endParaRPr lang="es-CO"/>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Date Placeholder 4"/>
          <p:cNvSpPr>
            <a:spLocks noGrp="1"/>
          </p:cNvSpPr>
          <p:nvPr>
            <p:ph type="dt" sz="half" idx="10"/>
          </p:nvPr>
        </p:nvSpPr>
        <p:spPr/>
        <p:txBody>
          <a:bodyPr/>
          <a:lstStyle/>
          <a:p>
            <a:fld id="{1237838D-3B26-4D28-B0AA-D414CC356406}" type="datetimeFigureOut">
              <a:rPr lang="es-CO" smtClean="0"/>
              <a:t>12/08/2014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C66194F-01B8-4A8F-9F7D-687E1436D93B}" type="slidenum">
              <a:rPr lang="es-CO" smtClean="0"/>
              <a:t>‹Nº›</a:t>
            </a:fld>
            <a:endParaRPr lang="es-C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Date Placeholder 6"/>
          <p:cNvSpPr>
            <a:spLocks noGrp="1"/>
          </p:cNvSpPr>
          <p:nvPr>
            <p:ph type="dt" sz="half" idx="10"/>
          </p:nvPr>
        </p:nvSpPr>
        <p:spPr/>
        <p:txBody>
          <a:bodyPr/>
          <a:lstStyle/>
          <a:p>
            <a:fld id="{1237838D-3B26-4D28-B0AA-D414CC356406}" type="datetimeFigureOut">
              <a:rPr lang="es-CO" smtClean="0"/>
              <a:t>12/08/2014</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CC66194F-01B8-4A8F-9F7D-687E1436D93B}" type="slidenum">
              <a:rPr lang="es-CO" smtClean="0"/>
              <a:t>‹Nº›</a:t>
            </a:fld>
            <a:endParaRPr lang="es-C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Date Placeholder 2"/>
          <p:cNvSpPr>
            <a:spLocks noGrp="1"/>
          </p:cNvSpPr>
          <p:nvPr>
            <p:ph type="dt" sz="half" idx="10"/>
          </p:nvPr>
        </p:nvSpPr>
        <p:spPr/>
        <p:txBody>
          <a:bodyPr/>
          <a:lstStyle/>
          <a:p>
            <a:fld id="{1237838D-3B26-4D28-B0AA-D414CC356406}" type="datetimeFigureOut">
              <a:rPr lang="es-CO" smtClean="0"/>
              <a:t>12/08/2014</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CC66194F-01B8-4A8F-9F7D-687E1436D93B}" type="slidenum">
              <a:rPr lang="es-CO" smtClean="0"/>
              <a:t>‹Nº›</a:t>
            </a:fld>
            <a:endParaRPr lang="es-C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37838D-3B26-4D28-B0AA-D414CC356406}" type="datetimeFigureOut">
              <a:rPr lang="es-CO" smtClean="0"/>
              <a:t>12/08/2014</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CC66194F-01B8-4A8F-9F7D-687E1436D93B}" type="slidenum">
              <a:rPr lang="es-CO" smtClean="0"/>
              <a:t>‹Nº›</a:t>
            </a:fld>
            <a:endParaRPr lang="es-C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Date Placeholder 4"/>
          <p:cNvSpPr>
            <a:spLocks noGrp="1"/>
          </p:cNvSpPr>
          <p:nvPr>
            <p:ph type="dt" sz="half" idx="10"/>
          </p:nvPr>
        </p:nvSpPr>
        <p:spPr/>
        <p:txBody>
          <a:bodyPr/>
          <a:lstStyle/>
          <a:p>
            <a:fld id="{1237838D-3B26-4D28-B0AA-D414CC356406}" type="datetimeFigureOut">
              <a:rPr lang="es-CO" smtClean="0"/>
              <a:t>12/08/2014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C66194F-01B8-4A8F-9F7D-687E1436D93B}" type="slidenum">
              <a:rPr lang="es-CO" smtClean="0"/>
              <a:t>‹Nº›</a:t>
            </a:fld>
            <a:endParaRPr lang="es-C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Date Placeholder 4"/>
          <p:cNvSpPr>
            <a:spLocks noGrp="1"/>
          </p:cNvSpPr>
          <p:nvPr>
            <p:ph type="dt" sz="half" idx="10"/>
          </p:nvPr>
        </p:nvSpPr>
        <p:spPr/>
        <p:txBody>
          <a:bodyPr/>
          <a:lstStyle/>
          <a:p>
            <a:fld id="{1237838D-3B26-4D28-B0AA-D414CC356406}" type="datetimeFigureOut">
              <a:rPr lang="es-CO" smtClean="0"/>
              <a:t>12/08/2014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a:xfrm>
            <a:off x="8077200" y="6356350"/>
            <a:ext cx="609600" cy="365125"/>
          </a:xfrm>
        </p:spPr>
        <p:txBody>
          <a:bodyPr/>
          <a:lstStyle/>
          <a:p>
            <a:fld id="{CC66194F-01B8-4A8F-9F7D-687E1436D93B}" type="slidenum">
              <a:rPr lang="es-CO" smtClean="0"/>
              <a:t>‹Nº›</a:t>
            </a:fld>
            <a:endParaRPr lang="es-CO"/>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s-ES" smtClean="0"/>
              <a:t>Haga clic para modificar el estilo de título del patrón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Date Placeholder 3"/>
          <p:cNvSpPr>
            <a:spLocks noGrp="1"/>
          </p:cNvSpPr>
          <p:nvPr>
            <p:ph type="dt" sz="half" idx="10"/>
          </p:nvPr>
        </p:nvSpPr>
        <p:spPr/>
        <p:txBody>
          <a:bodyPr/>
          <a:lstStyle/>
          <a:p>
            <a:fld id="{1237838D-3B26-4D28-B0AA-D414CC356406}" type="datetimeFigureOut">
              <a:rPr lang="es-CO" smtClean="0"/>
              <a:t>12/08/2014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C66194F-01B8-4A8F-9F7D-687E1436D93B}" type="slidenum">
              <a:rPr lang="es-CO" smtClean="0"/>
              <a:t>‹Nº›</a:t>
            </a:fld>
            <a:endParaRPr lang="es-C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Date Placeholder 3"/>
          <p:cNvSpPr>
            <a:spLocks noGrp="1"/>
          </p:cNvSpPr>
          <p:nvPr>
            <p:ph type="dt" sz="half" idx="10"/>
          </p:nvPr>
        </p:nvSpPr>
        <p:spPr/>
        <p:txBody>
          <a:bodyPr/>
          <a:lstStyle/>
          <a:p>
            <a:fld id="{1237838D-3B26-4D28-B0AA-D414CC356406}" type="datetimeFigureOut">
              <a:rPr lang="es-CO" smtClean="0"/>
              <a:t>12/08/2014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C66194F-01B8-4A8F-9F7D-687E1436D93B}" type="slidenum">
              <a:rPr lang="es-CO" smtClean="0"/>
              <a:t>‹Nº›</a:t>
            </a:fld>
            <a:endParaRPr lang="es-C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237838D-3B26-4D28-B0AA-D414CC356406}" type="datetimeFigureOut">
              <a:rPr lang="es-CO" smtClean="0"/>
              <a:t>12/08/2014</a:t>
            </a:fld>
            <a:endParaRPr lang="es-CO"/>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CO"/>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C66194F-01B8-4A8F-9F7D-687E1436D93B}" type="slidenum">
              <a:rPr lang="es-CO" smtClean="0"/>
              <a:t>‹Nº›</a:t>
            </a:fld>
            <a:endParaRPr lang="es-CO"/>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fontScale="90000"/>
          </a:bodyPr>
          <a:lstStyle/>
          <a:p>
            <a:pPr algn="ctr"/>
            <a:r>
              <a:rPr lang="es-CO" dirty="0" smtClean="0">
                <a:effectLst>
                  <a:outerShdw blurRad="38100" dist="38100" dir="2700000" algn="tl">
                    <a:srgbClr val="000000">
                      <a:alpha val="43137"/>
                    </a:srgbClr>
                  </a:outerShdw>
                </a:effectLst>
              </a:rPr>
              <a:t>MANTENIMIENTO DE</a:t>
            </a:r>
            <a:br>
              <a:rPr lang="es-CO" dirty="0" smtClean="0">
                <a:effectLst>
                  <a:outerShdw blurRad="38100" dist="38100" dir="2700000" algn="tl">
                    <a:srgbClr val="000000">
                      <a:alpha val="43137"/>
                    </a:srgbClr>
                  </a:outerShdw>
                </a:effectLst>
              </a:rPr>
            </a:br>
            <a:r>
              <a:rPr lang="es-CO" dirty="0" smtClean="0">
                <a:effectLst>
                  <a:outerShdw blurRad="38100" dist="38100" dir="2700000" algn="tl">
                    <a:srgbClr val="000000">
                      <a:alpha val="43137"/>
                    </a:srgbClr>
                  </a:outerShdw>
                </a:effectLst>
              </a:rPr>
              <a:t>UN APARATO TECNOLOGICO</a:t>
            </a:r>
            <a:endParaRPr lang="es-CO" dirty="0">
              <a:effectLst>
                <a:outerShdw blurRad="38100" dist="38100" dir="2700000" algn="tl">
                  <a:srgbClr val="000000">
                    <a:alpha val="43137"/>
                  </a:srgbClr>
                </a:outerShdw>
              </a:effectLst>
            </a:endParaRPr>
          </a:p>
        </p:txBody>
      </p:sp>
      <p:sp>
        <p:nvSpPr>
          <p:cNvPr id="3" name="2 Subtítulo"/>
          <p:cNvSpPr>
            <a:spLocks noGrp="1"/>
          </p:cNvSpPr>
          <p:nvPr>
            <p:ph type="subTitle" idx="1"/>
          </p:nvPr>
        </p:nvSpPr>
        <p:spPr/>
        <p:txBody>
          <a:bodyPr/>
          <a:lstStyle/>
          <a:p>
            <a:r>
              <a:rPr lang="es-CO" dirty="0" smtClean="0">
                <a:effectLst>
                  <a:outerShdw blurRad="38100" dist="38100" dir="2700000" algn="tl">
                    <a:srgbClr val="000000">
                      <a:alpha val="43137"/>
                    </a:srgbClr>
                  </a:outerShdw>
                </a:effectLst>
              </a:rPr>
              <a:t>Planta Hidroeléctrica</a:t>
            </a:r>
          </a:p>
          <a:p>
            <a:endParaRPr lang="es-CO" dirty="0"/>
          </a:p>
        </p:txBody>
      </p:sp>
    </p:spTree>
    <p:extLst>
      <p:ext uri="{BB962C8B-B14F-4D97-AF65-F5344CB8AC3E}">
        <p14:creationId xmlns:p14="http://schemas.microsoft.com/office/powerpoint/2010/main" val="25995023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88640"/>
            <a:ext cx="8229600" cy="1143000"/>
          </a:xfrm>
        </p:spPr>
        <p:txBody>
          <a:bodyPr>
            <a:normAutofit fontScale="90000"/>
          </a:bodyPr>
          <a:lstStyle/>
          <a:p>
            <a:r>
              <a:rPr lang="es-CO" dirty="0"/>
              <a:t>¿Qué es la energía hidroeléctrica? </a:t>
            </a:r>
          </a:p>
        </p:txBody>
      </p:sp>
      <p:sp>
        <p:nvSpPr>
          <p:cNvPr id="3" name="2 Marcador de contenido"/>
          <p:cNvSpPr>
            <a:spLocks noGrp="1"/>
          </p:cNvSpPr>
          <p:nvPr>
            <p:ph idx="1"/>
          </p:nvPr>
        </p:nvSpPr>
        <p:spPr>
          <a:xfrm>
            <a:off x="467544" y="1556792"/>
            <a:ext cx="8229600" cy="4608512"/>
          </a:xfrm>
        </p:spPr>
        <p:txBody>
          <a:bodyPr>
            <a:normAutofit fontScale="92500"/>
          </a:bodyPr>
          <a:lstStyle/>
          <a:p>
            <a:pPr marL="0" indent="0" algn="just">
              <a:buNone/>
            </a:pPr>
            <a:r>
              <a:rPr lang="es-CO" dirty="0">
                <a:latin typeface="Centaur" panose="02030504050205020304" pitchFamily="18" charset="0"/>
              </a:rPr>
              <a:t>Es básicamente una forma de la energía generada por la fuerza del movimiento del agua, que una máquina primaria la transforma inicialmente en energía mecánica y luego una máquina secundaria la transforma en energía eléctrica, también se la conoce como hidroenergía (aunque esta última esta mas asociada con la </a:t>
            </a:r>
            <a:r>
              <a:rPr lang="es-CO" dirty="0" smtClean="0">
                <a:latin typeface="Centaur" panose="02030504050205020304" pitchFamily="18" charset="0"/>
              </a:rPr>
              <a:t>energía </a:t>
            </a:r>
            <a:r>
              <a:rPr lang="es-CO" dirty="0">
                <a:latin typeface="Centaur" panose="02030504050205020304" pitchFamily="18" charset="0"/>
              </a:rPr>
              <a:t>primaria, mientras la energía hidroeléctrica es energía secundaria</a:t>
            </a:r>
            <a:r>
              <a:rPr lang="es-CO" dirty="0" smtClean="0">
                <a:latin typeface="Centaur" panose="02030504050205020304" pitchFamily="18" charset="0"/>
              </a:rPr>
              <a:t>).</a:t>
            </a:r>
            <a:endParaRPr lang="es-CO" dirty="0">
              <a:latin typeface="Centaur" panose="02030504050205020304" pitchFamily="18" charset="0"/>
            </a:endParaRPr>
          </a:p>
          <a:p>
            <a:pPr marL="0" indent="0" algn="just">
              <a:buNone/>
            </a:pPr>
            <a:r>
              <a:rPr lang="es-CO" dirty="0">
                <a:latin typeface="Centaur" panose="02030504050205020304" pitchFamily="18" charset="0"/>
              </a:rPr>
              <a:t>También es una forma de energía renovable, es decir no se agota (al menos mientras subsista el ciclo hidrológico). En pocos lugares todavía la hidroenergía se la transforma en energía mecánica (usando una máquina primaria) pero casi toda la hidroenergía aprovechada en el mundo se la transforma en energía eléctrica, para ello hacemos uso de las denominadas plantas o centrales hidroeléctricas</a:t>
            </a:r>
            <a:r>
              <a:rPr lang="es-CO" dirty="0">
                <a:latin typeface="Goudy Old Style" panose="02020502050305020303" pitchFamily="18" charset="0"/>
              </a:rPr>
              <a:t>.</a:t>
            </a:r>
          </a:p>
        </p:txBody>
      </p:sp>
    </p:spTree>
    <p:extLst>
      <p:ext uri="{BB962C8B-B14F-4D97-AF65-F5344CB8AC3E}">
        <p14:creationId xmlns:p14="http://schemas.microsoft.com/office/powerpoint/2010/main" val="24333794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76672"/>
            <a:ext cx="8229600" cy="1143000"/>
          </a:xfrm>
        </p:spPr>
        <p:txBody>
          <a:bodyPr/>
          <a:lstStyle/>
          <a:p>
            <a:pPr algn="ctr"/>
            <a:r>
              <a:rPr lang="es-CO" dirty="0" smtClean="0"/>
              <a:t>Central hidroeléctrica</a:t>
            </a:r>
            <a:endParaRPr lang="es-CO" dirty="0"/>
          </a:p>
        </p:txBody>
      </p:sp>
      <p:sp>
        <p:nvSpPr>
          <p:cNvPr id="3" name="2 Marcador de contenido"/>
          <p:cNvSpPr>
            <a:spLocks noGrp="1"/>
          </p:cNvSpPr>
          <p:nvPr>
            <p:ph idx="1"/>
          </p:nvPr>
        </p:nvSpPr>
        <p:spPr>
          <a:xfrm>
            <a:off x="539552" y="1772816"/>
            <a:ext cx="8157592" cy="4389120"/>
          </a:xfrm>
        </p:spPr>
        <p:txBody>
          <a:bodyPr>
            <a:normAutofit lnSpcReduction="10000"/>
          </a:bodyPr>
          <a:lstStyle/>
          <a:p>
            <a:pPr marL="0" indent="0" algn="just">
              <a:buNone/>
            </a:pPr>
            <a:r>
              <a:rPr lang="es-CO" dirty="0">
                <a:latin typeface="Adobe Thai" pitchFamily="18" charset="-34"/>
                <a:cs typeface="Adobe Thai" pitchFamily="18" charset="-34"/>
              </a:rPr>
              <a:t>En una central hidroeléctrica se utiliza energía hidráulica para la generación de energía eléctrica. Son el resultado actual de la evolución de los antiguos molinos que aprovechaban la corriente de los ríos para mover una rueda.</a:t>
            </a:r>
          </a:p>
          <a:p>
            <a:pPr algn="just"/>
            <a:endParaRPr lang="es-CO" dirty="0">
              <a:latin typeface="Adobe Thai" pitchFamily="18" charset="-34"/>
              <a:cs typeface="Adobe Thai" pitchFamily="18" charset="-34"/>
            </a:endParaRPr>
          </a:p>
          <a:p>
            <a:pPr marL="0" indent="0" algn="just">
              <a:buNone/>
            </a:pPr>
            <a:r>
              <a:rPr lang="es-CO" dirty="0">
                <a:latin typeface="Adobe Thai" pitchFamily="18" charset="-34"/>
                <a:cs typeface="Adobe Thai" pitchFamily="18" charset="-34"/>
              </a:rPr>
              <a:t>En general, estas centrales aprovechan la energía potencial gravitatoria que posee la masa de agua de un cauce natural en virtud de un desnivel, también conocido como salto geodésico. El agua en su caída entre dos niveles del cauce se hace pasar por una turbina hidráulica la cual transmite la energía a un generador donde se transforma en energía eléctrica.</a:t>
            </a:r>
          </a:p>
        </p:txBody>
      </p:sp>
    </p:spTree>
    <p:extLst>
      <p:ext uri="{BB962C8B-B14F-4D97-AF65-F5344CB8AC3E}">
        <p14:creationId xmlns:p14="http://schemas.microsoft.com/office/powerpoint/2010/main" val="42470620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88640"/>
            <a:ext cx="8229600" cy="792088"/>
          </a:xfrm>
        </p:spPr>
        <p:txBody>
          <a:bodyPr>
            <a:normAutofit fontScale="90000"/>
          </a:bodyPr>
          <a:lstStyle/>
          <a:p>
            <a:pPr algn="ctr"/>
            <a:r>
              <a:rPr lang="es-CO" dirty="0" smtClean="0"/>
              <a:t>Funcionamiento </a:t>
            </a:r>
            <a:endParaRPr lang="es-CO" dirty="0"/>
          </a:p>
        </p:txBody>
      </p:sp>
      <p:sp>
        <p:nvSpPr>
          <p:cNvPr id="3" name="2 Marcador de contenido"/>
          <p:cNvSpPr>
            <a:spLocks noGrp="1"/>
          </p:cNvSpPr>
          <p:nvPr>
            <p:ph idx="1"/>
          </p:nvPr>
        </p:nvSpPr>
        <p:spPr>
          <a:xfrm>
            <a:off x="251520" y="980728"/>
            <a:ext cx="8712968" cy="5616624"/>
          </a:xfrm>
        </p:spPr>
        <p:txBody>
          <a:bodyPr>
            <a:noAutofit/>
          </a:bodyPr>
          <a:lstStyle/>
          <a:p>
            <a:pPr marL="0" indent="0" algn="just">
              <a:buNone/>
            </a:pPr>
            <a:r>
              <a:rPr lang="es-CO" sz="2000" dirty="0">
                <a:latin typeface="Goudy Old Style" panose="02020502050305020303" pitchFamily="18" charset="0"/>
              </a:rPr>
              <a:t>Una planta hidroeléctrica funciona con base en una caída de agua. Dado que el caudal del río varía a lo largo del año, es necesario formar un embalse para mantener la generación aunque disminuya el caudal. Por ejemplo, trasladando parte del caudal excedente de la época lluviosa para la siguiente estación seca, como se hace en </a:t>
            </a:r>
            <a:r>
              <a:rPr lang="es-CO" sz="2000" dirty="0" err="1">
                <a:latin typeface="Goudy Old Style" panose="02020502050305020303" pitchFamily="18" charset="0"/>
              </a:rPr>
              <a:t>Cachí</a:t>
            </a:r>
            <a:r>
              <a:rPr lang="es-CO" sz="2000" dirty="0">
                <a:latin typeface="Goudy Old Style" panose="02020502050305020303" pitchFamily="18" charset="0"/>
              </a:rPr>
              <a:t>, o almacenando agua para varios años, como en el caso de Arenal. </a:t>
            </a:r>
          </a:p>
          <a:p>
            <a:pPr algn="just"/>
            <a:endParaRPr lang="es-CO" sz="2000" dirty="0">
              <a:latin typeface="Goudy Old Style" panose="02020502050305020303" pitchFamily="18" charset="0"/>
            </a:endParaRPr>
          </a:p>
          <a:p>
            <a:pPr marL="0" indent="0" algn="just">
              <a:buNone/>
            </a:pPr>
            <a:r>
              <a:rPr lang="es-CO" sz="2000" dirty="0">
                <a:latin typeface="Goudy Old Style" panose="02020502050305020303" pitchFamily="18" charset="0"/>
              </a:rPr>
              <a:t>Para formar el embalse es indispensable construir una represa, llamada también presa. A continuación se halla el túnel, el que atraviesa la montaña para conducir el agua hasta un sitio cercano a la casa de máquinas. El túnel se une a la tubería forzada o de presión, la cual incluye en su inicio al tanque de oscilación, estructura de protección del sistema hidráulico, constituido por el túnel, la tubería de presión y las turbinas. La tubería de alta presión remata dentro de la casa de máquinas, dividiéndose en tantas ramificaciones según el número de turbinas que tenga la planta generadora. </a:t>
            </a:r>
            <a:endParaRPr lang="es-CO" sz="2000" dirty="0" smtClean="0">
              <a:latin typeface="Goudy Old Style" panose="02020502050305020303" pitchFamily="18" charset="0"/>
            </a:endParaRPr>
          </a:p>
          <a:p>
            <a:pPr marL="0" indent="0" algn="just">
              <a:buNone/>
            </a:pPr>
            <a:endParaRPr lang="es-CO" sz="2000" dirty="0">
              <a:latin typeface="Goudy Old Style" panose="02020502050305020303" pitchFamily="18" charset="0"/>
            </a:endParaRPr>
          </a:p>
          <a:p>
            <a:pPr marL="0" indent="0" algn="just">
              <a:buNone/>
            </a:pPr>
            <a:r>
              <a:rPr lang="es-CO" sz="2000" dirty="0" smtClean="0">
                <a:latin typeface="Goudy Old Style" panose="02020502050305020303" pitchFamily="18" charset="0"/>
              </a:rPr>
              <a:t>La </a:t>
            </a:r>
            <a:r>
              <a:rPr lang="es-CO" sz="2000" dirty="0">
                <a:latin typeface="Goudy Old Style" panose="02020502050305020303" pitchFamily="18" charset="0"/>
              </a:rPr>
              <a:t>turbina convierte la energía hidráulica en energía mecánica, que impulsa al generador. El agua que sale de la turbina pasa al canal de restitución o desfogue y luego de regreso al río. " </a:t>
            </a:r>
          </a:p>
          <a:p>
            <a:endParaRPr lang="es-CO" sz="2200" dirty="0"/>
          </a:p>
        </p:txBody>
      </p:sp>
    </p:spTree>
    <p:extLst>
      <p:ext uri="{BB962C8B-B14F-4D97-AF65-F5344CB8AC3E}">
        <p14:creationId xmlns:p14="http://schemas.microsoft.com/office/powerpoint/2010/main" val="37255196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CO" dirty="0" smtClean="0"/>
              <a:t>Partes que conforman una central hidroeléctrica </a:t>
            </a:r>
            <a:endParaRPr lang="es-CO" dirty="0"/>
          </a:p>
        </p:txBody>
      </p:sp>
      <p:sp>
        <p:nvSpPr>
          <p:cNvPr id="3" name="2 Marcador de contenido"/>
          <p:cNvSpPr>
            <a:spLocks noGrp="1"/>
          </p:cNvSpPr>
          <p:nvPr>
            <p:ph idx="1"/>
          </p:nvPr>
        </p:nvSpPr>
        <p:spPr/>
        <p:txBody>
          <a:bodyPr>
            <a:normAutofit fontScale="77500" lnSpcReduction="20000"/>
          </a:bodyPr>
          <a:lstStyle/>
          <a:p>
            <a:pPr algn="just">
              <a:buFont typeface="Wingdings" panose="05000000000000000000" pitchFamily="2" charset="2"/>
              <a:buChar char="Ø"/>
            </a:pPr>
            <a:r>
              <a:rPr lang="es-CO" dirty="0">
                <a:latin typeface="Calibri Light" panose="020F0302020204030204" pitchFamily="34" charset="0"/>
              </a:rPr>
              <a:t>La turbina. La energía cinética del agua que fluye, hace girar el rotor de la turbina. Esta tiene un eje conectado al generador. </a:t>
            </a:r>
          </a:p>
          <a:p>
            <a:pPr algn="just"/>
            <a:endParaRPr lang="es-CO" dirty="0" smtClean="0">
              <a:latin typeface="Calibri Light" panose="020F0302020204030204" pitchFamily="34" charset="0"/>
            </a:endParaRPr>
          </a:p>
          <a:p>
            <a:pPr algn="just">
              <a:buFont typeface="Wingdings" panose="05000000000000000000" pitchFamily="2" charset="2"/>
              <a:buChar char="Ø"/>
            </a:pPr>
            <a:r>
              <a:rPr lang="es-CO" dirty="0" smtClean="0">
                <a:latin typeface="Calibri Light" panose="020F0302020204030204" pitchFamily="34" charset="0"/>
              </a:rPr>
              <a:t>La </a:t>
            </a:r>
            <a:r>
              <a:rPr lang="es-CO" dirty="0">
                <a:latin typeface="Calibri Light" panose="020F0302020204030204" pitchFamily="34" charset="0"/>
              </a:rPr>
              <a:t>represa. El flujo de agua almacenada en el reservorio, es contenido por las grandes paredes de la represa. Esto evita que el agua fluya y nos permite aprovechar la </a:t>
            </a:r>
            <a:r>
              <a:rPr lang="es-CO" dirty="0" smtClean="0">
                <a:latin typeface="Calibri Light" panose="020F0302020204030204" pitchFamily="34" charset="0"/>
              </a:rPr>
              <a:t>energía </a:t>
            </a:r>
            <a:r>
              <a:rPr lang="es-CO" dirty="0">
                <a:latin typeface="Calibri Light" panose="020F0302020204030204" pitchFamily="34" charset="0"/>
              </a:rPr>
              <a:t>presente en ella. La represa esta provista de compuertas en su parte inferior, las que al elevarlas permiten el paso del agua. </a:t>
            </a:r>
          </a:p>
          <a:p>
            <a:pPr algn="just"/>
            <a:endParaRPr lang="es-CO" dirty="0">
              <a:latin typeface="Calibri Light" panose="020F0302020204030204" pitchFamily="34" charset="0"/>
            </a:endParaRPr>
          </a:p>
          <a:p>
            <a:pPr algn="just">
              <a:buFont typeface="Wingdings" panose="05000000000000000000" pitchFamily="2" charset="2"/>
              <a:buChar char="Ø"/>
            </a:pPr>
            <a:r>
              <a:rPr lang="es-CO" dirty="0">
                <a:latin typeface="Calibri Light" panose="020F0302020204030204" pitchFamily="34" charset="0"/>
              </a:rPr>
              <a:t>El conducto. Conecta el reservorio con el rotor de la turbina y corre en forma inclinada hacia abajo. Cuando se abren las compuertas de la represa, la fuerza de gravedad hace fluir el agua hacia abajo por el conducto, alcanzando el rotor de la turbina. A medida que el agua fluye a </a:t>
            </a:r>
            <a:r>
              <a:rPr lang="es-CO" dirty="0" smtClean="0">
                <a:latin typeface="Calibri Light" panose="020F0302020204030204" pitchFamily="34" charset="0"/>
              </a:rPr>
              <a:t>través </a:t>
            </a:r>
            <a:r>
              <a:rPr lang="es-CO" dirty="0">
                <a:latin typeface="Calibri Light" panose="020F0302020204030204" pitchFamily="34" charset="0"/>
              </a:rPr>
              <a:t>del conducto. La </a:t>
            </a:r>
            <a:r>
              <a:rPr lang="es-CO" dirty="0" smtClean="0">
                <a:latin typeface="Calibri Light" panose="020F0302020204030204" pitchFamily="34" charset="0"/>
              </a:rPr>
              <a:t>energía </a:t>
            </a:r>
            <a:r>
              <a:rPr lang="es-CO" dirty="0">
                <a:latin typeface="Calibri Light" panose="020F0302020204030204" pitchFamily="34" charset="0"/>
              </a:rPr>
              <a:t>potencial del agua almacenada en la represa es convertida en </a:t>
            </a:r>
            <a:r>
              <a:rPr lang="es-CO" dirty="0" smtClean="0">
                <a:latin typeface="Calibri Light" panose="020F0302020204030204" pitchFamily="34" charset="0"/>
              </a:rPr>
              <a:t>energía </a:t>
            </a:r>
            <a:r>
              <a:rPr lang="es-CO" dirty="0">
                <a:latin typeface="Calibri Light" panose="020F0302020204030204" pitchFamily="34" charset="0"/>
              </a:rPr>
              <a:t>cinética. </a:t>
            </a:r>
          </a:p>
        </p:txBody>
      </p:sp>
    </p:spTree>
    <p:extLst>
      <p:ext uri="{BB962C8B-B14F-4D97-AF65-F5344CB8AC3E}">
        <p14:creationId xmlns:p14="http://schemas.microsoft.com/office/powerpoint/2010/main" val="9538388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1268760"/>
            <a:ext cx="8229600" cy="4389120"/>
          </a:xfrm>
        </p:spPr>
        <p:txBody>
          <a:bodyPr>
            <a:normAutofit fontScale="85000" lnSpcReduction="10000"/>
          </a:bodyPr>
          <a:lstStyle/>
          <a:p>
            <a:pPr algn="just">
              <a:buFont typeface="Wingdings" panose="05000000000000000000" pitchFamily="2" charset="2"/>
              <a:buChar char="Ø"/>
            </a:pPr>
            <a:r>
              <a:rPr lang="es-CO" dirty="0">
                <a:latin typeface="Calibri Light" panose="020F0302020204030204" pitchFamily="34" charset="0"/>
              </a:rPr>
              <a:t>Un reservorio. Agua de una fuente natural como la de un rio por ejemplo. La que es almacenada en el reservorio. Este, está construido a mayor nivel que el del a turbina </a:t>
            </a:r>
            <a:endParaRPr lang="es-CO" dirty="0" smtClean="0">
              <a:latin typeface="Calibri Light" panose="020F0302020204030204" pitchFamily="34" charset="0"/>
            </a:endParaRPr>
          </a:p>
          <a:p>
            <a:pPr marL="0" indent="0" algn="just">
              <a:buNone/>
            </a:pPr>
            <a:endParaRPr lang="es-CO" dirty="0">
              <a:latin typeface="Calibri Light" panose="020F0302020204030204" pitchFamily="34" charset="0"/>
            </a:endParaRPr>
          </a:p>
          <a:p>
            <a:pPr algn="just">
              <a:buFont typeface="Wingdings" panose="05000000000000000000" pitchFamily="2" charset="2"/>
              <a:buChar char="Ø"/>
            </a:pPr>
            <a:r>
              <a:rPr lang="es-CO" dirty="0">
                <a:latin typeface="Calibri Light" panose="020F0302020204030204" pitchFamily="34" charset="0"/>
              </a:rPr>
              <a:t>El generador. Comandado por el eje de la turbina. Este mueve un motor que produce corriente </a:t>
            </a:r>
            <a:r>
              <a:rPr lang="es-CO" dirty="0" smtClean="0">
                <a:latin typeface="Calibri Light" panose="020F0302020204030204" pitchFamily="34" charset="0"/>
              </a:rPr>
              <a:t>eléctrica </a:t>
            </a:r>
            <a:r>
              <a:rPr lang="es-CO" dirty="0">
                <a:latin typeface="Calibri Light" panose="020F0302020204030204" pitchFamily="34" charset="0"/>
              </a:rPr>
              <a:t>en el generador. </a:t>
            </a:r>
          </a:p>
          <a:p>
            <a:pPr algn="just">
              <a:buFont typeface="Wingdings" panose="05000000000000000000" pitchFamily="2" charset="2"/>
              <a:buChar char="Ø"/>
            </a:pPr>
            <a:endParaRPr lang="es-CO" dirty="0">
              <a:latin typeface="Calibri Light" panose="020F0302020204030204" pitchFamily="34" charset="0"/>
            </a:endParaRPr>
          </a:p>
          <a:p>
            <a:pPr algn="just">
              <a:buFont typeface="Wingdings" panose="05000000000000000000" pitchFamily="2" charset="2"/>
              <a:buChar char="Ø"/>
            </a:pPr>
            <a:r>
              <a:rPr lang="es-CO" dirty="0" smtClean="0">
                <a:latin typeface="Calibri Light" panose="020F0302020204030204" pitchFamily="34" charset="0"/>
              </a:rPr>
              <a:t>Líneas </a:t>
            </a:r>
            <a:r>
              <a:rPr lang="es-CO" dirty="0">
                <a:latin typeface="Calibri Light" panose="020F0302020204030204" pitchFamily="34" charset="0"/>
              </a:rPr>
              <a:t>de </a:t>
            </a:r>
            <a:r>
              <a:rPr lang="es-CO" dirty="0" smtClean="0">
                <a:latin typeface="Calibri Light" panose="020F0302020204030204" pitchFamily="34" charset="0"/>
              </a:rPr>
              <a:t>tensión. </a:t>
            </a:r>
            <a:r>
              <a:rPr lang="es-CO" dirty="0">
                <a:latin typeface="Calibri Light" panose="020F0302020204030204" pitchFamily="34" charset="0"/>
              </a:rPr>
              <a:t>La </a:t>
            </a:r>
            <a:r>
              <a:rPr lang="es-CO" dirty="0" smtClean="0">
                <a:latin typeface="Calibri Light" panose="020F0302020204030204" pitchFamily="34" charset="0"/>
              </a:rPr>
              <a:t>energía </a:t>
            </a:r>
            <a:r>
              <a:rPr lang="es-CO" dirty="0">
                <a:latin typeface="Calibri Light" panose="020F0302020204030204" pitchFamily="34" charset="0"/>
              </a:rPr>
              <a:t>producida por el generador se </a:t>
            </a:r>
            <a:r>
              <a:rPr lang="es-CO" dirty="0" smtClean="0">
                <a:latin typeface="Calibri Light" panose="020F0302020204030204" pitchFamily="34" charset="0"/>
              </a:rPr>
              <a:t>envía </a:t>
            </a:r>
            <a:r>
              <a:rPr lang="es-CO" dirty="0">
                <a:latin typeface="Calibri Light" panose="020F0302020204030204" pitchFamily="34" charset="0"/>
              </a:rPr>
              <a:t>a </a:t>
            </a:r>
            <a:r>
              <a:rPr lang="es-CO" dirty="0" smtClean="0">
                <a:latin typeface="Calibri Light" panose="020F0302020204030204" pitchFamily="34" charset="0"/>
              </a:rPr>
              <a:t>través </a:t>
            </a:r>
            <a:r>
              <a:rPr lang="es-CO" dirty="0">
                <a:latin typeface="Calibri Light" panose="020F0302020204030204" pitchFamily="34" charset="0"/>
              </a:rPr>
              <a:t>de estas </a:t>
            </a:r>
            <a:r>
              <a:rPr lang="es-CO" dirty="0" smtClean="0">
                <a:latin typeface="Calibri Light" panose="020F0302020204030204" pitchFamily="34" charset="0"/>
              </a:rPr>
              <a:t>líneas </a:t>
            </a:r>
            <a:r>
              <a:rPr lang="es-CO" dirty="0">
                <a:latin typeface="Calibri Light" panose="020F0302020204030204" pitchFamily="34" charset="0"/>
              </a:rPr>
              <a:t>a las distintas estaciones de </a:t>
            </a:r>
            <a:r>
              <a:rPr lang="es-CO" dirty="0" smtClean="0">
                <a:latin typeface="Calibri Light" panose="020F0302020204030204" pitchFamily="34" charset="0"/>
              </a:rPr>
              <a:t>distribución. </a:t>
            </a:r>
            <a:endParaRPr lang="es-CO" dirty="0">
              <a:latin typeface="Calibri Light" panose="020F0302020204030204" pitchFamily="34" charset="0"/>
            </a:endParaRPr>
          </a:p>
          <a:p>
            <a:pPr algn="just">
              <a:buFont typeface="Wingdings" panose="05000000000000000000" pitchFamily="2" charset="2"/>
              <a:buChar char="Ø"/>
            </a:pPr>
            <a:endParaRPr lang="es-CO" dirty="0">
              <a:latin typeface="Calibri Light" panose="020F0302020204030204" pitchFamily="34" charset="0"/>
            </a:endParaRPr>
          </a:p>
          <a:p>
            <a:pPr algn="just">
              <a:buFont typeface="Wingdings" panose="05000000000000000000" pitchFamily="2" charset="2"/>
              <a:buChar char="Ø"/>
            </a:pPr>
            <a:r>
              <a:rPr lang="es-CO" dirty="0">
                <a:latin typeface="Calibri Light" panose="020F0302020204030204" pitchFamily="34" charset="0"/>
              </a:rPr>
              <a:t>El agua, una vez que paso por el rotor de la turbina, fluye por un tubo de salida que la conduce al rio, aguas abajo de la planta.</a:t>
            </a:r>
          </a:p>
        </p:txBody>
      </p:sp>
    </p:spTree>
    <p:extLst>
      <p:ext uri="{BB962C8B-B14F-4D97-AF65-F5344CB8AC3E}">
        <p14:creationId xmlns:p14="http://schemas.microsoft.com/office/powerpoint/2010/main" val="5905879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84171" y="404664"/>
            <a:ext cx="8305800" cy="1143000"/>
          </a:xfrm>
        </p:spPr>
        <p:txBody>
          <a:bodyPr/>
          <a:lstStyle/>
          <a:p>
            <a:pPr algn="ctr"/>
            <a:r>
              <a:rPr lang="es-CO" dirty="0" smtClean="0"/>
              <a:t>Esquema planta hidroeléctrica </a:t>
            </a:r>
            <a:endParaRPr lang="es-CO" dirty="0"/>
          </a:p>
        </p:txBody>
      </p:sp>
      <p:pic>
        <p:nvPicPr>
          <p:cNvPr id="1026" name="Picture 2" descr="C:\Users\USER\Desktop\presa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132856"/>
            <a:ext cx="8139054" cy="3871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17284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CO" dirty="0"/>
              <a:t>Características de una central hidroeléctrica</a:t>
            </a:r>
          </a:p>
        </p:txBody>
      </p:sp>
      <p:sp>
        <p:nvSpPr>
          <p:cNvPr id="3" name="2 Marcador de contenido"/>
          <p:cNvSpPr>
            <a:spLocks noGrp="1"/>
          </p:cNvSpPr>
          <p:nvPr>
            <p:ph idx="1"/>
          </p:nvPr>
        </p:nvSpPr>
        <p:spPr/>
        <p:txBody>
          <a:bodyPr>
            <a:normAutofit fontScale="92500" lnSpcReduction="10000"/>
          </a:bodyPr>
          <a:lstStyle/>
          <a:p>
            <a:pPr marL="0" indent="0" algn="just">
              <a:buNone/>
            </a:pPr>
            <a:r>
              <a:rPr lang="es-CO" dirty="0">
                <a:latin typeface="Centaur" panose="02030504050205020304" pitchFamily="18" charset="0"/>
              </a:rPr>
              <a:t>Las dos características principales de una central hidroeléctrica, desde el punto de vista de su capacidad de generación de electricidad son:</a:t>
            </a:r>
          </a:p>
          <a:p>
            <a:pPr algn="just"/>
            <a:endParaRPr lang="es-CO" dirty="0">
              <a:latin typeface="Centaur" panose="02030504050205020304" pitchFamily="18" charset="0"/>
            </a:endParaRPr>
          </a:p>
          <a:p>
            <a:pPr algn="just">
              <a:buFont typeface="Wingdings" panose="05000000000000000000" pitchFamily="2" charset="2"/>
              <a:buChar char="v"/>
            </a:pPr>
            <a:r>
              <a:rPr lang="es-CO" dirty="0">
                <a:latin typeface="Centaur" panose="02030504050205020304" pitchFamily="18" charset="0"/>
              </a:rPr>
              <a:t>La potencia, que está en función del desnivel existente entre el nivel medio del embalse y el nivel medio de las aguas debajo de la central, y del caudal máximo turbinable, además de las características de las turbinas y de los generadores usados en la transformación</a:t>
            </a:r>
            <a:r>
              <a:rPr lang="es-CO" dirty="0" smtClean="0">
                <a:latin typeface="Centaur" panose="02030504050205020304" pitchFamily="18" charset="0"/>
              </a:rPr>
              <a:t>.</a:t>
            </a:r>
          </a:p>
          <a:p>
            <a:pPr marL="0" indent="0" algn="just">
              <a:buNone/>
            </a:pPr>
            <a:endParaRPr lang="es-CO" dirty="0">
              <a:latin typeface="Centaur" panose="02030504050205020304" pitchFamily="18" charset="0"/>
            </a:endParaRPr>
          </a:p>
          <a:p>
            <a:pPr algn="just">
              <a:buFont typeface="Wingdings" panose="05000000000000000000" pitchFamily="2" charset="2"/>
              <a:buChar char="v"/>
            </a:pPr>
            <a:r>
              <a:rPr lang="es-CO" dirty="0">
                <a:latin typeface="Centaur" panose="02030504050205020304" pitchFamily="18" charset="0"/>
              </a:rPr>
              <a:t>La energía garantizada en un lapso de tiempo determinado, generalmente un año, que está en función del volumen útil del embalse, y de la potencia instalada.</a:t>
            </a:r>
          </a:p>
        </p:txBody>
      </p:sp>
    </p:spTree>
    <p:extLst>
      <p:ext uri="{BB962C8B-B14F-4D97-AF65-F5344CB8AC3E}">
        <p14:creationId xmlns:p14="http://schemas.microsoft.com/office/powerpoint/2010/main" val="19135442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332656"/>
            <a:ext cx="8229600" cy="1143000"/>
          </a:xfrm>
        </p:spPr>
        <p:txBody>
          <a:bodyPr/>
          <a:lstStyle/>
          <a:p>
            <a:pPr algn="ctr"/>
            <a:r>
              <a:rPr lang="es-CO" dirty="0" smtClean="0"/>
              <a:t>Ventajas</a:t>
            </a:r>
            <a:endParaRPr lang="es-CO" dirty="0"/>
          </a:p>
        </p:txBody>
      </p:sp>
      <p:sp>
        <p:nvSpPr>
          <p:cNvPr id="3" name="2 Marcador de contenido"/>
          <p:cNvSpPr>
            <a:spLocks noGrp="1"/>
          </p:cNvSpPr>
          <p:nvPr>
            <p:ph idx="1"/>
          </p:nvPr>
        </p:nvSpPr>
        <p:spPr/>
        <p:txBody>
          <a:bodyPr/>
          <a:lstStyle/>
          <a:p>
            <a:pPr>
              <a:buFont typeface="Wingdings" panose="05000000000000000000" pitchFamily="2" charset="2"/>
              <a:buChar char="q"/>
            </a:pPr>
            <a:r>
              <a:rPr lang="es-CO" sz="3200" dirty="0">
                <a:latin typeface="Kokila" panose="020B0604020202020204" pitchFamily="34" charset="0"/>
                <a:cs typeface="Kokila" panose="020B0604020202020204" pitchFamily="34" charset="0"/>
              </a:rPr>
              <a:t>Es renovable</a:t>
            </a:r>
          </a:p>
          <a:p>
            <a:pPr>
              <a:buFont typeface="Wingdings" panose="05000000000000000000" pitchFamily="2" charset="2"/>
              <a:buChar char="q"/>
            </a:pPr>
            <a:r>
              <a:rPr lang="es-CO" sz="3200" dirty="0">
                <a:latin typeface="Kokila" panose="020B0604020202020204" pitchFamily="34" charset="0"/>
                <a:cs typeface="Kokila" panose="020B0604020202020204" pitchFamily="34" charset="0"/>
              </a:rPr>
              <a:t>No se consume. Se toma el agua en un punto y se devuelve a otro a una cota inferior.</a:t>
            </a:r>
          </a:p>
          <a:p>
            <a:pPr>
              <a:buFont typeface="Wingdings" panose="05000000000000000000" pitchFamily="2" charset="2"/>
              <a:buChar char="q"/>
            </a:pPr>
            <a:r>
              <a:rPr lang="es-CO" sz="3200" dirty="0">
                <a:latin typeface="Kokila" panose="020B0604020202020204" pitchFamily="34" charset="0"/>
                <a:cs typeface="Kokila" panose="020B0604020202020204" pitchFamily="34" charset="0"/>
              </a:rPr>
              <a:t>Es autóctona y, por consiguiente, evita importaciones del exterior.</a:t>
            </a:r>
          </a:p>
          <a:p>
            <a:pPr>
              <a:buFont typeface="Wingdings" panose="05000000000000000000" pitchFamily="2" charset="2"/>
              <a:buChar char="q"/>
            </a:pPr>
            <a:r>
              <a:rPr lang="es-CO" sz="3200" dirty="0">
                <a:latin typeface="Kokila" panose="020B0604020202020204" pitchFamily="34" charset="0"/>
                <a:cs typeface="Kokila" panose="020B0604020202020204" pitchFamily="34" charset="0"/>
              </a:rPr>
              <a:t>Es completamente segura para personas, animales o bienes.</a:t>
            </a:r>
          </a:p>
          <a:p>
            <a:pPr marL="0" indent="0">
              <a:buNone/>
            </a:pPr>
            <a:endParaRPr lang="es-CO" dirty="0"/>
          </a:p>
        </p:txBody>
      </p:sp>
    </p:spTree>
    <p:extLst>
      <p:ext uri="{BB962C8B-B14F-4D97-AF65-F5344CB8AC3E}">
        <p14:creationId xmlns:p14="http://schemas.microsoft.com/office/powerpoint/2010/main" val="822730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1484784"/>
            <a:ext cx="8229600" cy="4389120"/>
          </a:xfrm>
        </p:spPr>
        <p:txBody>
          <a:bodyPr>
            <a:normAutofit/>
          </a:bodyPr>
          <a:lstStyle/>
          <a:p>
            <a:pPr>
              <a:buFont typeface="Wingdings" panose="05000000000000000000" pitchFamily="2" charset="2"/>
              <a:buChar char="q"/>
            </a:pPr>
            <a:r>
              <a:rPr lang="es-CO" sz="3200" dirty="0">
                <a:latin typeface="Kokila" panose="020B0604020202020204" pitchFamily="34" charset="0"/>
                <a:cs typeface="Kokila" panose="020B0604020202020204" pitchFamily="34" charset="0"/>
              </a:rPr>
              <a:t>No genera calor ni emisiones contaminantes (lluvia ácida, efecto invernadero…)</a:t>
            </a:r>
          </a:p>
          <a:p>
            <a:pPr>
              <a:buFont typeface="Wingdings" panose="05000000000000000000" pitchFamily="2" charset="2"/>
              <a:buChar char="q"/>
            </a:pPr>
            <a:r>
              <a:rPr lang="es-CO" sz="3200" dirty="0">
                <a:latin typeface="Kokila" panose="020B0604020202020204" pitchFamily="34" charset="0"/>
                <a:cs typeface="Kokila" panose="020B0604020202020204" pitchFamily="34" charset="0"/>
              </a:rPr>
              <a:t>Genera puestos de trabajo en su construcción, mantenimiento y explotación.</a:t>
            </a:r>
          </a:p>
          <a:p>
            <a:pPr>
              <a:buFont typeface="Wingdings" panose="05000000000000000000" pitchFamily="2" charset="2"/>
              <a:buChar char="q"/>
            </a:pPr>
            <a:r>
              <a:rPr lang="es-CO" sz="3200" dirty="0">
                <a:latin typeface="Kokila" panose="020B0604020202020204" pitchFamily="34" charset="0"/>
                <a:cs typeface="Kokila" panose="020B0604020202020204" pitchFamily="34" charset="0"/>
              </a:rPr>
              <a:t>Genera experiencia y tecnología fácilmente exportables a países en vías de desarrollo</a:t>
            </a:r>
          </a:p>
        </p:txBody>
      </p:sp>
    </p:spTree>
    <p:extLst>
      <p:ext uri="{BB962C8B-B14F-4D97-AF65-F5344CB8AC3E}">
        <p14:creationId xmlns:p14="http://schemas.microsoft.com/office/powerpoint/2010/main" val="21494191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76672"/>
            <a:ext cx="8229600" cy="1143000"/>
          </a:xfrm>
        </p:spPr>
        <p:txBody>
          <a:bodyPr/>
          <a:lstStyle/>
          <a:p>
            <a:pPr algn="ctr"/>
            <a:r>
              <a:rPr lang="es-CO" dirty="0" smtClean="0"/>
              <a:t>Desventajas </a:t>
            </a:r>
            <a:endParaRPr lang="es-CO" dirty="0"/>
          </a:p>
        </p:txBody>
      </p:sp>
      <p:sp>
        <p:nvSpPr>
          <p:cNvPr id="3" name="2 Marcador de contenido"/>
          <p:cNvSpPr>
            <a:spLocks noGrp="1"/>
          </p:cNvSpPr>
          <p:nvPr>
            <p:ph idx="1"/>
          </p:nvPr>
        </p:nvSpPr>
        <p:spPr/>
        <p:txBody>
          <a:bodyPr/>
          <a:lstStyle/>
          <a:p>
            <a:pPr>
              <a:buFont typeface="Wingdings" panose="05000000000000000000" pitchFamily="2" charset="2"/>
              <a:buChar char="q"/>
            </a:pPr>
            <a:r>
              <a:rPr lang="es-CO" sz="3200" dirty="0">
                <a:latin typeface="Kokila" panose="020B0604020202020204" pitchFamily="34" charset="0"/>
                <a:cs typeface="Kokila" panose="020B0604020202020204" pitchFamily="34" charset="0"/>
              </a:rPr>
              <a:t>Trastoca la vegetación y la fauna de la zona, sobre todo la fluvial.</a:t>
            </a:r>
          </a:p>
          <a:p>
            <a:pPr>
              <a:buFont typeface="Wingdings" panose="05000000000000000000" pitchFamily="2" charset="2"/>
              <a:buChar char="q"/>
            </a:pPr>
            <a:r>
              <a:rPr lang="es-CO" sz="3200" dirty="0">
                <a:latin typeface="Kokila" panose="020B0604020202020204" pitchFamily="34" charset="0"/>
                <a:cs typeface="Kokila" panose="020B0604020202020204" pitchFamily="34" charset="0"/>
              </a:rPr>
              <a:t>Cubre de agua tierras fértiles e incluso de valor ecológico.</a:t>
            </a:r>
          </a:p>
          <a:p>
            <a:pPr>
              <a:buFont typeface="Wingdings" panose="05000000000000000000" pitchFamily="2" charset="2"/>
              <a:buChar char="q"/>
            </a:pPr>
            <a:r>
              <a:rPr lang="es-CO" sz="3200" dirty="0">
                <a:latin typeface="Kokila" panose="020B0604020202020204" pitchFamily="34" charset="0"/>
                <a:cs typeface="Kokila" panose="020B0604020202020204" pitchFamily="34" charset="0"/>
              </a:rPr>
              <a:t>En muchos casos inunda poblaciones, que tienen que ser desplazadas con el consiguiente problema para sus habitantes.</a:t>
            </a:r>
          </a:p>
          <a:p>
            <a:endParaRPr lang="es-CO" dirty="0"/>
          </a:p>
        </p:txBody>
      </p:sp>
    </p:spTree>
    <p:extLst>
      <p:ext uri="{BB962C8B-B14F-4D97-AF65-F5344CB8AC3E}">
        <p14:creationId xmlns:p14="http://schemas.microsoft.com/office/powerpoint/2010/main" val="29281658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332656"/>
            <a:ext cx="8229600" cy="1143000"/>
          </a:xfrm>
        </p:spPr>
        <p:txBody>
          <a:bodyPr/>
          <a:lstStyle/>
          <a:p>
            <a:pPr algn="ctr"/>
            <a:r>
              <a:rPr lang="es-CO" dirty="0" smtClean="0"/>
              <a:t>Desventajas</a:t>
            </a:r>
            <a:endParaRPr lang="es-CO" dirty="0"/>
          </a:p>
        </p:txBody>
      </p:sp>
      <p:sp>
        <p:nvSpPr>
          <p:cNvPr id="3" name="2 Marcador de contenido"/>
          <p:cNvSpPr>
            <a:spLocks noGrp="1"/>
          </p:cNvSpPr>
          <p:nvPr>
            <p:ph idx="1"/>
          </p:nvPr>
        </p:nvSpPr>
        <p:spPr/>
        <p:txBody>
          <a:bodyPr/>
          <a:lstStyle/>
          <a:p>
            <a:pPr>
              <a:buFont typeface="Wingdings" panose="05000000000000000000" pitchFamily="2" charset="2"/>
              <a:buChar char="q"/>
            </a:pPr>
            <a:r>
              <a:rPr lang="es-CO" sz="3200" dirty="0">
                <a:latin typeface="Kokila" panose="020B0604020202020204" pitchFamily="34" charset="0"/>
                <a:cs typeface="Kokila" panose="020B0604020202020204" pitchFamily="34" charset="0"/>
              </a:rPr>
              <a:t>Posible acumulación de materia orgánica procedente de vertidos residuales agua arriba, si no se controlan convenientemente los vertidos de las industrias y poblaciones correspondientes.</a:t>
            </a:r>
          </a:p>
          <a:p>
            <a:pPr>
              <a:buFont typeface="Wingdings" panose="05000000000000000000" pitchFamily="2" charset="2"/>
              <a:buChar char="q"/>
            </a:pPr>
            <a:r>
              <a:rPr lang="es-CO" sz="3200" dirty="0">
                <a:latin typeface="Kokila" panose="020B0604020202020204" pitchFamily="34" charset="0"/>
                <a:cs typeface="Kokila" panose="020B0604020202020204" pitchFamily="34" charset="0"/>
              </a:rPr>
              <a:t>Afectan al cauce del río así como también a los peces que viven allí o que se desplazan a los ríos para desovar.</a:t>
            </a:r>
          </a:p>
          <a:p>
            <a:pPr>
              <a:buFont typeface="Wingdings" panose="05000000000000000000" pitchFamily="2" charset="2"/>
              <a:buChar char="q"/>
            </a:pPr>
            <a:r>
              <a:rPr lang="es-CO" sz="3200" dirty="0">
                <a:latin typeface="Kokila" panose="020B0604020202020204" pitchFamily="34" charset="0"/>
                <a:cs typeface="Kokila" panose="020B0604020202020204" pitchFamily="34" charset="0"/>
              </a:rPr>
              <a:t>Sus instalaciones son muy costosas.</a:t>
            </a:r>
          </a:p>
          <a:p>
            <a:endParaRPr lang="es-CO" dirty="0"/>
          </a:p>
        </p:txBody>
      </p:sp>
    </p:spTree>
    <p:extLst>
      <p:ext uri="{BB962C8B-B14F-4D97-AF65-F5344CB8AC3E}">
        <p14:creationId xmlns:p14="http://schemas.microsoft.com/office/powerpoint/2010/main" val="109725067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82</TotalTime>
  <Words>1052</Words>
  <Application>Microsoft Office PowerPoint</Application>
  <PresentationFormat>Presentación en pantalla (4:3)</PresentationFormat>
  <Paragraphs>51</Paragraphs>
  <Slides>12</Slides>
  <Notes>0</Notes>
  <HiddenSlides>0</HiddenSlides>
  <MMClips>0</MMClips>
  <ScaleCrop>false</ScaleCrop>
  <HeadingPairs>
    <vt:vector size="4" baseType="variant">
      <vt:variant>
        <vt:lpstr>Tema</vt:lpstr>
      </vt:variant>
      <vt:variant>
        <vt:i4>1</vt:i4>
      </vt:variant>
      <vt:variant>
        <vt:lpstr>Títulos de diapositiva</vt:lpstr>
      </vt:variant>
      <vt:variant>
        <vt:i4>12</vt:i4>
      </vt:variant>
    </vt:vector>
  </HeadingPairs>
  <TitlesOfParts>
    <vt:vector size="13" baseType="lpstr">
      <vt:lpstr>Flujo</vt:lpstr>
      <vt:lpstr>MANTENIMIENTO DE UN APARATO TECNOLOGICO</vt:lpstr>
      <vt:lpstr>¿Qué es la energía hidroeléctrica? </vt:lpstr>
      <vt:lpstr>Central hidroeléctrica</vt:lpstr>
      <vt:lpstr>Funcionamiento </vt:lpstr>
      <vt:lpstr>Partes que conforman una central hidroeléctrica </vt:lpstr>
      <vt:lpstr>Presentación de PowerPoint</vt:lpstr>
      <vt:lpstr>Esquema planta hidroeléctrica </vt:lpstr>
      <vt:lpstr>Características de una central hidroeléctrica</vt:lpstr>
      <vt:lpstr>Ventajas</vt:lpstr>
      <vt:lpstr>Presentación de PowerPoint</vt:lpstr>
      <vt:lpstr>Desventajas </vt:lpstr>
      <vt:lpstr>Desventajas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USER</dc:creator>
  <cp:lastModifiedBy>USER</cp:lastModifiedBy>
  <cp:revision>10</cp:revision>
  <dcterms:created xsi:type="dcterms:W3CDTF">2014-08-12T20:06:24Z</dcterms:created>
  <dcterms:modified xsi:type="dcterms:W3CDTF">2014-08-12T21:28:35Z</dcterms:modified>
</cp:coreProperties>
</file>